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0" r:id="rId6"/>
    <p:sldId id="261" r:id="rId7"/>
    <p:sldId id="262" r:id="rId8"/>
    <p:sldId id="267" r:id="rId9"/>
    <p:sldId id="263" r:id="rId10"/>
    <p:sldId id="265" r:id="rId11"/>
    <p:sldId id="266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ar-Q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59" d="100"/>
          <a:sy n="59" d="100"/>
        </p:scale>
        <p:origin x="-159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21/11/1433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21/11/1433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21/11/1433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21/11/1433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21/11/1433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21/11/1433</a:t>
            </a:fld>
            <a:endParaRPr lang="ar-Q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21/11/1433</a:t>
            </a:fld>
            <a:endParaRPr lang="ar-Q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21/11/1433</a:t>
            </a:fld>
            <a:endParaRPr lang="ar-Q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21/11/1433</a:t>
            </a:fld>
            <a:endParaRPr lang="ar-Q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21/11/1433</a:t>
            </a:fld>
            <a:endParaRPr lang="ar-Q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Q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21/11/1433</a:t>
            </a:fld>
            <a:endParaRPr lang="ar-Q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37A8D-2D4D-4398-9CA7-160A0F043904}" type="datetimeFigureOut">
              <a:rPr lang="ar-QA" smtClean="0"/>
              <a:pPr/>
              <a:t>21/11/1433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Q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umanasinc.com/webcontent/animations/content/cellularrespiration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7772400" cy="1470025"/>
          </a:xfrm>
        </p:spPr>
        <p:txBody>
          <a:bodyPr/>
          <a:lstStyle/>
          <a:p>
            <a:r>
              <a:rPr lang="ar-QA" b="1" dirty="0" smtClean="0">
                <a:solidFill>
                  <a:srgbClr val="FF0000"/>
                </a:solidFill>
              </a:rPr>
              <a:t> الوحدة الثانية</a:t>
            </a:r>
            <a:br>
              <a:rPr lang="ar-QA" b="1" dirty="0" smtClean="0">
                <a:solidFill>
                  <a:srgbClr val="FF0000"/>
                </a:solidFill>
              </a:rPr>
            </a:br>
            <a:r>
              <a:rPr lang="ar-QA" b="1" dirty="0" smtClean="0">
                <a:solidFill>
                  <a:srgbClr val="FF0000"/>
                </a:solidFill>
              </a:rPr>
              <a:t>الدرس الأول</a:t>
            </a:r>
            <a:endParaRPr lang="ar-QA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924944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ar-QA" sz="4400" b="1" dirty="0" smtClean="0">
                <a:solidFill>
                  <a:srgbClr val="FF0000"/>
                </a:solidFill>
              </a:rPr>
              <a:t>التنفس الخلوي الهوائي في النبات والحيوان</a:t>
            </a:r>
          </a:p>
          <a:p>
            <a:r>
              <a:rPr lang="en-US" sz="4400" b="1" dirty="0" smtClean="0">
                <a:solidFill>
                  <a:srgbClr val="FF0000"/>
                </a:solidFill>
              </a:rPr>
              <a:t>Aerobic respiration in animals and plants</a:t>
            </a:r>
            <a:endParaRPr lang="ar-QA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QA" dirty="0" smtClean="0">
                <a:solidFill>
                  <a:srgbClr val="00B050"/>
                </a:solidFill>
              </a:rPr>
              <a:t> </a:t>
            </a:r>
            <a:r>
              <a:rPr lang="ar-QA" sz="3600" b="1" dirty="0" smtClean="0">
                <a:solidFill>
                  <a:srgbClr val="00B050"/>
                </a:solidFill>
              </a:rPr>
              <a:t>7- تعريف معدل التنفس الخلوي </a:t>
            </a:r>
            <a:endParaRPr lang="ar-QA" sz="36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dirty="0" smtClean="0"/>
              <a:t>هو كمية الأكسيجين المستهلكة في وقت معين</a:t>
            </a:r>
          </a:p>
          <a:p>
            <a:r>
              <a:rPr lang="ar-QA" dirty="0" smtClean="0"/>
              <a:t>مثال: تستهلك نبتة  </a:t>
            </a:r>
            <a:r>
              <a:rPr lang="en-US" dirty="0" smtClean="0"/>
              <a:t>500 ml </a:t>
            </a:r>
            <a:r>
              <a:rPr lang="ar-QA" dirty="0" smtClean="0"/>
              <a:t> من الأكسيجين في وقت قدره 60 ثانية</a:t>
            </a:r>
          </a:p>
          <a:p>
            <a:r>
              <a:rPr lang="ar-QA" dirty="0" smtClean="0"/>
              <a:t>معدل التنفس الخلوي =   0.50/60 =0.008 ل/ث</a:t>
            </a:r>
            <a:endParaRPr lang="ar-Q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QA" sz="3600" b="1" dirty="0" smtClean="0">
                <a:solidFill>
                  <a:srgbClr val="00B050"/>
                </a:solidFill>
              </a:rPr>
              <a:t>8- العوامل المؤثرة في معدل التنفس الخلوي</a:t>
            </a:r>
            <a:endParaRPr lang="ar-QA" sz="36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dirty="0" smtClean="0">
                <a:solidFill>
                  <a:srgbClr val="FF0000"/>
                </a:solidFill>
              </a:rPr>
              <a:t>المادة الغذائية</a:t>
            </a:r>
            <a:r>
              <a:rPr lang="ar-QA" dirty="0">
                <a:solidFill>
                  <a:srgbClr val="FF0000"/>
                </a:solidFill>
              </a:rPr>
              <a:t> </a:t>
            </a:r>
            <a:r>
              <a:rPr lang="ar-QA" dirty="0" smtClean="0">
                <a:solidFill>
                  <a:srgbClr val="FF0000"/>
                </a:solidFill>
              </a:rPr>
              <a:t>  </a:t>
            </a:r>
            <a:r>
              <a:rPr lang="en-US" dirty="0" smtClean="0">
                <a:solidFill>
                  <a:srgbClr val="FF0000"/>
                </a:solidFill>
              </a:rPr>
              <a:t>Nutrients</a:t>
            </a:r>
            <a:endParaRPr lang="ar-QA" dirty="0" smtClean="0">
              <a:solidFill>
                <a:srgbClr val="FF0000"/>
              </a:solidFill>
            </a:endParaRPr>
          </a:p>
          <a:p>
            <a:r>
              <a:rPr lang="ar-QA" dirty="0" smtClean="0"/>
              <a:t>كلما ازدادت كمية المادة الغذائية المتوفرة زادت كمية الطاقة الناتجة عن تحولها</a:t>
            </a:r>
          </a:p>
          <a:p>
            <a:endParaRPr lang="ar-Q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QA" sz="3600" b="1" dirty="0" smtClean="0">
                <a:solidFill>
                  <a:srgbClr val="00B050"/>
                </a:solidFill>
              </a:rPr>
              <a:t>8- العوامل المؤثرة في معدل التنفس الخلوي</a:t>
            </a:r>
            <a:endParaRPr lang="ar-QA" sz="36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dirty="0" smtClean="0">
                <a:solidFill>
                  <a:srgbClr val="FF0000"/>
                </a:solidFill>
              </a:rPr>
              <a:t>درجة الحرارة  </a:t>
            </a:r>
            <a:r>
              <a:rPr lang="en-US" dirty="0" smtClean="0">
                <a:solidFill>
                  <a:srgbClr val="FF0000"/>
                </a:solidFill>
              </a:rPr>
              <a:t>temperature</a:t>
            </a:r>
            <a:endParaRPr lang="ar-QA" dirty="0" smtClean="0">
              <a:solidFill>
                <a:srgbClr val="FF0000"/>
              </a:solidFill>
            </a:endParaRPr>
          </a:p>
          <a:p>
            <a:r>
              <a:rPr lang="ar-QA" dirty="0" smtClean="0"/>
              <a:t>كلما </a:t>
            </a:r>
            <a:r>
              <a:rPr lang="ar-QA" dirty="0" err="1" smtClean="0"/>
              <a:t>زا</a:t>
            </a:r>
            <a:r>
              <a:rPr lang="ar-QA" smtClean="0"/>
              <a:t> دت</a:t>
            </a:r>
            <a:r>
              <a:rPr lang="ar-QA" dirty="0" smtClean="0"/>
              <a:t> الحرارة زادت سرعة التنفس الخلوي الهوائي .</a:t>
            </a:r>
          </a:p>
          <a:p>
            <a:endParaRPr lang="ar-Q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QA" sz="3600" b="1" dirty="0" smtClean="0">
                <a:solidFill>
                  <a:srgbClr val="00B050"/>
                </a:solidFill>
              </a:rPr>
              <a:t>8- العوامل المؤثرة في معدل التنفس الخلوي</a:t>
            </a:r>
            <a:endParaRPr lang="ar-QA" sz="36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dirty="0" smtClean="0">
                <a:solidFill>
                  <a:srgbClr val="FF0000"/>
                </a:solidFill>
              </a:rPr>
              <a:t>نوع الخلية    </a:t>
            </a:r>
            <a:r>
              <a:rPr lang="en-US" dirty="0" smtClean="0">
                <a:solidFill>
                  <a:srgbClr val="FF0000"/>
                </a:solidFill>
              </a:rPr>
              <a:t>Cell type</a:t>
            </a:r>
            <a:endParaRPr lang="ar-QA" dirty="0" smtClean="0">
              <a:solidFill>
                <a:srgbClr val="FF0000"/>
              </a:solidFill>
            </a:endParaRPr>
          </a:p>
          <a:p>
            <a:r>
              <a:rPr lang="ar-QA" dirty="0" smtClean="0"/>
              <a:t>الخلايا النشطة ومنها الخلايا العضلية أو جذور شعر الإنسان يحدث فيها تنفس خلوي أسرع من الخلايا الخاملة ومنها خلايا الجلد.</a:t>
            </a:r>
          </a:p>
          <a:p>
            <a:endParaRPr lang="ar-Q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QA" sz="3600" b="1" dirty="0" smtClean="0">
                <a:solidFill>
                  <a:srgbClr val="00B050"/>
                </a:solidFill>
              </a:rPr>
              <a:t>8- العوامل المؤثرة في معدل التنفس الخلوي</a:t>
            </a:r>
            <a:endParaRPr lang="ar-QA" sz="36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dirty="0" smtClean="0">
                <a:solidFill>
                  <a:srgbClr val="FF0000"/>
                </a:solidFill>
              </a:rPr>
              <a:t>تركيز الأكسجين    </a:t>
            </a:r>
            <a:r>
              <a:rPr lang="en-US" dirty="0" smtClean="0">
                <a:solidFill>
                  <a:srgbClr val="FF0000"/>
                </a:solidFill>
              </a:rPr>
              <a:t>Oxygen concentration</a:t>
            </a:r>
            <a:endParaRPr lang="ar-QA" dirty="0" smtClean="0">
              <a:solidFill>
                <a:srgbClr val="FF0000"/>
              </a:solidFill>
            </a:endParaRPr>
          </a:p>
          <a:p>
            <a:pPr>
              <a:tabLst>
                <a:tab pos="7091363" algn="l"/>
              </a:tabLst>
            </a:pPr>
            <a:r>
              <a:rPr lang="ar-QA" dirty="0" smtClean="0"/>
              <a:t>تزداد عملية التنفس بزيادة تركيز الأكسجين .</a:t>
            </a:r>
          </a:p>
          <a:p>
            <a:endParaRPr lang="ar-Q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1143000"/>
          </a:xfrm>
        </p:spPr>
        <p:txBody>
          <a:bodyPr/>
          <a:lstStyle/>
          <a:p>
            <a:pPr algn="r"/>
            <a:r>
              <a:rPr lang="ar-QA" dirty="0" smtClean="0">
                <a:solidFill>
                  <a:srgbClr val="00B050"/>
                </a:solidFill>
              </a:rPr>
              <a:t>9- قياس معدل التنفس</a:t>
            </a:r>
            <a:endParaRPr lang="ar-QA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708920"/>
            <a:ext cx="8229600" cy="2476872"/>
          </a:xfrm>
        </p:spPr>
        <p:txBody>
          <a:bodyPr/>
          <a:lstStyle/>
          <a:p>
            <a:r>
              <a:rPr lang="ar-QA" b="1" dirty="0" smtClean="0"/>
              <a:t>يستخدم جهاز مقياس التنفس </a:t>
            </a:r>
            <a:r>
              <a:rPr lang="en-US" b="1" dirty="0" smtClean="0"/>
              <a:t>Respirometer</a:t>
            </a:r>
            <a:r>
              <a:rPr lang="ar-QA" b="1" dirty="0" smtClean="0"/>
              <a:t> لقياس معدل تنفس الكائنات الحية.</a:t>
            </a:r>
          </a:p>
          <a:p>
            <a:endParaRPr lang="ar-QA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QA" sz="3200" b="1" dirty="0" smtClean="0">
                <a:solidFill>
                  <a:srgbClr val="00B050"/>
                </a:solidFill>
              </a:rPr>
              <a:t>10- كيف يعمل جهاز مقياس التنفس </a:t>
            </a:r>
            <a:r>
              <a:rPr lang="en-US" sz="3200" b="1" dirty="0" smtClean="0">
                <a:solidFill>
                  <a:srgbClr val="00B050"/>
                </a:solidFill>
              </a:rPr>
              <a:t>Respirometer</a:t>
            </a:r>
            <a:r>
              <a:rPr lang="ar-QA" sz="3200" b="1" dirty="0" smtClean="0">
                <a:solidFill>
                  <a:srgbClr val="00B050"/>
                </a:solidFill>
              </a:rPr>
              <a:t> ؟</a:t>
            </a:r>
            <a:endParaRPr lang="ar-QA" sz="32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dirty="0" smtClean="0"/>
              <a:t>يقيس </a:t>
            </a:r>
            <a:r>
              <a:rPr lang="en-US" dirty="0" err="1" smtClean="0"/>
              <a:t>respirometer</a:t>
            </a:r>
            <a:r>
              <a:rPr lang="ar-QA" dirty="0" smtClean="0"/>
              <a:t> كمية الأكسجين المستهلكة أو كمية ثاني أكسيد الكربون الناتجة عن تنفس </a:t>
            </a:r>
            <a:r>
              <a:rPr lang="ar-QA" smtClean="0"/>
              <a:t>الكائنات الحية.</a:t>
            </a:r>
            <a:endParaRPr lang="ar-Q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b="1" dirty="0" smtClean="0">
                <a:solidFill>
                  <a:srgbClr val="0070C0"/>
                </a:solidFill>
                <a:hlinkClick r:id="rId2"/>
              </a:rPr>
              <a:t>Animation</a:t>
            </a:r>
            <a:endParaRPr lang="ar-QA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35285"/>
            <a:ext cx="8229600" cy="4093915"/>
          </a:xfrm>
        </p:spPr>
        <p:txBody>
          <a:bodyPr>
            <a:normAutofit/>
          </a:bodyPr>
          <a:lstStyle/>
          <a:p>
            <a:r>
              <a:rPr lang="ar-QA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1- الحصول على الطاقة واستعمالها</a:t>
            </a:r>
          </a:p>
          <a:p>
            <a:pPr marL="0" indent="0">
              <a:buNone/>
            </a:pPr>
            <a:r>
              <a:rPr lang="ar-QA" b="1" dirty="0" smtClean="0">
                <a:latin typeface="Arial" pitchFamily="34" charset="0"/>
                <a:cs typeface="Arial" pitchFamily="34" charset="0"/>
              </a:rPr>
              <a:t>يحصل الجسم على الطاقة من الغذاء.</a:t>
            </a:r>
          </a:p>
          <a:p>
            <a:pPr marL="0" indent="0">
              <a:buNone/>
            </a:pPr>
            <a:r>
              <a:rPr lang="ar-QA" b="1" dirty="0" smtClean="0">
                <a:latin typeface="Arial" pitchFamily="34" charset="0"/>
                <a:cs typeface="Arial" pitchFamily="34" charset="0"/>
              </a:rPr>
              <a:t>يتغير شكل الطاقة الكيميائية المخزونة في الغذاء عند دخولها</a:t>
            </a:r>
          </a:p>
          <a:p>
            <a:pPr marL="0" indent="0">
              <a:buNone/>
            </a:pPr>
            <a:r>
              <a:rPr lang="ar-QA" b="1" dirty="0" smtClean="0">
                <a:latin typeface="Arial" pitchFamily="34" charset="0"/>
                <a:cs typeface="Arial" pitchFamily="34" charset="0"/>
              </a:rPr>
              <a:t> إلى الخلية إلى أشكال أخرى.</a:t>
            </a:r>
          </a:p>
          <a:p>
            <a:pPr marL="0" indent="0">
              <a:buNone/>
            </a:pPr>
            <a:r>
              <a:rPr lang="ar-QA" b="1" dirty="0" smtClean="0">
                <a:latin typeface="Arial" pitchFamily="34" charset="0"/>
                <a:cs typeface="Arial" pitchFamily="34" charset="0"/>
              </a:rPr>
              <a:t>تحدث تفاعلات كيميائية في كل خلية و تسمى </a:t>
            </a:r>
            <a:r>
              <a:rPr lang="ar-QA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عمليات </a:t>
            </a:r>
            <a:r>
              <a:rPr lang="ar-QA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الأيض</a:t>
            </a:r>
            <a:r>
              <a:rPr lang="ar-QA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ar-QA" b="1" dirty="0" smtClean="0">
                <a:latin typeface="Arial" pitchFamily="34" charset="0"/>
                <a:cs typeface="Arial" pitchFamily="34" charset="0"/>
              </a:rPr>
              <a:t>تحتاج التفاعلات الكيميائية خلال عملية </a:t>
            </a:r>
            <a:r>
              <a:rPr lang="ar-QA" b="1" dirty="0" err="1" smtClean="0">
                <a:latin typeface="Arial" pitchFamily="34" charset="0"/>
                <a:cs typeface="Arial" pitchFamily="34" charset="0"/>
              </a:rPr>
              <a:t>الأيض</a:t>
            </a:r>
            <a:r>
              <a:rPr lang="ar-QA" b="1" dirty="0" smtClean="0">
                <a:latin typeface="Arial" pitchFamily="34" charset="0"/>
                <a:cs typeface="Arial" pitchFamily="34" charset="0"/>
              </a:rPr>
              <a:t> إلى الأنزيمات.</a:t>
            </a:r>
          </a:p>
          <a:p>
            <a:pPr marL="0" indent="0" algn="ctr">
              <a:buNone/>
            </a:pPr>
            <a:r>
              <a:rPr lang="ar-QA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>
              <a:buNone/>
            </a:pPr>
            <a:endParaRPr lang="ar-QA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ar-QA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25963"/>
          </a:xfrm>
        </p:spPr>
        <p:txBody>
          <a:bodyPr>
            <a:normAutofit/>
          </a:bodyPr>
          <a:lstStyle/>
          <a:p>
            <a:r>
              <a:rPr lang="ar-QA" b="1" dirty="0" smtClean="0">
                <a:solidFill>
                  <a:srgbClr val="00B050"/>
                </a:solidFill>
              </a:rPr>
              <a:t>2- دور الأنزيمات</a:t>
            </a:r>
          </a:p>
          <a:p>
            <a:pPr marL="0" indent="0">
              <a:buNone/>
            </a:pPr>
            <a:r>
              <a:rPr lang="ar-QA" b="1" dirty="0" smtClean="0"/>
              <a:t>تعمل الأنزيمات على تكسير الجزيئات الكبيرة إلى جزيئات صغيرة.</a:t>
            </a:r>
          </a:p>
          <a:p>
            <a:pPr marL="0" indent="0">
              <a:buNone/>
            </a:pPr>
            <a:r>
              <a:rPr lang="ar-QA" b="1" dirty="0" smtClean="0"/>
              <a:t>لا يتغير الأنزيم خلال ذلك بل يستعمل أكثر من مرة.</a:t>
            </a:r>
          </a:p>
          <a:p>
            <a:pPr marL="0" indent="0">
              <a:buNone/>
            </a:pPr>
            <a:endParaRPr lang="ar-QA" b="1" dirty="0" smtClean="0"/>
          </a:p>
          <a:p>
            <a:pPr marL="0" indent="0">
              <a:buNone/>
            </a:pPr>
            <a:endParaRPr lang="ar-QA" b="1" dirty="0" smtClean="0"/>
          </a:p>
          <a:p>
            <a:pPr>
              <a:buNone/>
            </a:pPr>
            <a:endParaRPr lang="ar-Q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1"/>
            <a:ext cx="8229600" cy="2448272"/>
          </a:xfrm>
        </p:spPr>
        <p:txBody>
          <a:bodyPr>
            <a:normAutofit fontScale="85000" lnSpcReduction="20000"/>
          </a:bodyPr>
          <a:lstStyle/>
          <a:p>
            <a:r>
              <a:rPr lang="ar-QA" b="1" dirty="0" smtClean="0">
                <a:solidFill>
                  <a:srgbClr val="00B050"/>
                </a:solidFill>
              </a:rPr>
              <a:t>3- المواد الغذائية</a:t>
            </a:r>
          </a:p>
          <a:p>
            <a:r>
              <a:rPr lang="ar-QA" b="1" dirty="0" smtClean="0"/>
              <a:t>تنقسم المواد الغذائية إلى 6 مجموعات:</a:t>
            </a:r>
          </a:p>
          <a:p>
            <a:r>
              <a:rPr lang="ar-QA" b="1" dirty="0" smtClean="0"/>
              <a:t>البروتينات, الكربوهيدرات, الدهون,الفيتامينات, الأملاح المعدنية والماء.</a:t>
            </a:r>
          </a:p>
          <a:p>
            <a:r>
              <a:rPr lang="ar-QA" b="1" dirty="0" smtClean="0"/>
              <a:t>عند احتراق المواد الغذائية تنتج </a:t>
            </a:r>
            <a:r>
              <a:rPr lang="ar-QA" b="1" smtClean="0"/>
              <a:t>كمية من </a:t>
            </a:r>
            <a:r>
              <a:rPr lang="ar-QA" b="1" dirty="0" smtClean="0"/>
              <a:t>الحرارة في الجسم تسمى الطاقة الغذائية.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/>
          <a:lstStyle/>
          <a:p>
            <a:r>
              <a:rPr lang="ar-QA" b="1" dirty="0" smtClean="0">
                <a:solidFill>
                  <a:srgbClr val="00B050"/>
                </a:solidFill>
              </a:rPr>
              <a:t>4- ما التنفس الخلوي الهوائي؟</a:t>
            </a:r>
            <a:r>
              <a:rPr lang="fr-FR" b="1" dirty="0" err="1" smtClean="0">
                <a:solidFill>
                  <a:srgbClr val="00B050"/>
                </a:solidFill>
              </a:rPr>
              <a:t>Aerobic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en-US" b="1" dirty="0" smtClean="0">
                <a:solidFill>
                  <a:srgbClr val="00B050"/>
                </a:solidFill>
              </a:rPr>
              <a:t>respiration</a:t>
            </a:r>
            <a:endParaRPr lang="ar-QA" b="1" dirty="0" smtClean="0">
              <a:solidFill>
                <a:srgbClr val="00B050"/>
              </a:solidFill>
            </a:endParaRPr>
          </a:p>
          <a:p>
            <a:r>
              <a:rPr lang="ar-QA" b="1" dirty="0" smtClean="0"/>
              <a:t>هو عملية تحدث أثنائها تفاعلات كيميائية تحلل جزيئات الغذاء المعقدة إلى جزيئات أبسط, فتتحرر الطاقة المخزونة فيها.</a:t>
            </a:r>
          </a:p>
          <a:p>
            <a:r>
              <a:rPr lang="ar-QA" b="1" dirty="0" smtClean="0"/>
              <a:t>تستعمل الخلايا الأكسيجين أثناء التنفس الخلوي الهوائي.</a:t>
            </a:r>
          </a:p>
          <a:p>
            <a:r>
              <a:rPr lang="ar-QA" b="1" dirty="0" smtClean="0"/>
              <a:t>الأنزيمات ضرورية لحدوث عملية التنفس الخلوي الهوائي.   </a:t>
            </a:r>
          </a:p>
          <a:p>
            <a:endParaRPr lang="ar-Q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ar-QA" sz="3200" b="1" dirty="0" smtClean="0">
                <a:solidFill>
                  <a:srgbClr val="00B050"/>
                </a:solidFill>
              </a:rPr>
              <a:t>5- خطوات التنفس الخلوي</a:t>
            </a:r>
            <a:endParaRPr lang="ar-QA" sz="32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b="1" dirty="0" smtClean="0"/>
              <a:t>تبدأ عملية التنفس الخلوي الهوائي في </a:t>
            </a:r>
            <a:r>
              <a:rPr lang="ar-QA" b="1" dirty="0" err="1" smtClean="0"/>
              <a:t>السيتوبلازم</a:t>
            </a:r>
            <a:r>
              <a:rPr lang="ar-QA" b="1" dirty="0" smtClean="0"/>
              <a:t> حيث يتم تحليل الكربوهيدرات وتحويلها إلى جلوكوز.</a:t>
            </a:r>
          </a:p>
          <a:p>
            <a:r>
              <a:rPr lang="ar-QA" b="1" dirty="0" smtClean="0"/>
              <a:t>يتم تحلل الجزيئات داخل </a:t>
            </a:r>
            <a:r>
              <a:rPr lang="ar-QA" b="1" dirty="0" err="1" smtClean="0"/>
              <a:t>الميتوكندريا</a:t>
            </a:r>
            <a:r>
              <a:rPr lang="ar-QA" b="1" dirty="0" smtClean="0"/>
              <a:t> في خلايا النبات </a:t>
            </a:r>
            <a:r>
              <a:rPr lang="ar-QA" b="1" dirty="0" err="1" smtClean="0"/>
              <a:t>والحيونات</a:t>
            </a:r>
            <a:r>
              <a:rPr lang="ar-QA" b="1" dirty="0" smtClean="0"/>
              <a:t>. </a:t>
            </a:r>
          </a:p>
          <a:p>
            <a:r>
              <a:rPr lang="ar-QA" b="1" dirty="0" smtClean="0"/>
              <a:t>أثناء العملية يستهلك الأكسيجين </a:t>
            </a:r>
            <a:r>
              <a:rPr lang="ar-QA" b="1" dirty="0" err="1" smtClean="0"/>
              <a:t>و</a:t>
            </a:r>
            <a:r>
              <a:rPr lang="ar-QA" b="1" dirty="0" smtClean="0"/>
              <a:t> تتحرر كميات من الطاقة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QA" b="1" dirty="0" smtClean="0">
                <a:solidFill>
                  <a:srgbClr val="00B050"/>
                </a:solidFill>
              </a:rPr>
              <a:t>6- تعريف التنفس الخلوي الهوائي</a:t>
            </a:r>
            <a:endParaRPr lang="ar-Q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QA" b="1" dirty="0" smtClean="0"/>
              <a:t>يسمى تحلل جزيء الجلوكوز باستخدام الأكسيجين </a:t>
            </a:r>
            <a:r>
              <a:rPr lang="ar-QA" b="1" dirty="0" smtClean="0">
                <a:solidFill>
                  <a:srgbClr val="FF0000"/>
                </a:solidFill>
              </a:rPr>
              <a:t>التنفس الخلوي الهوائي</a:t>
            </a:r>
            <a:endParaRPr lang="ar-QA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QA" b="1" smtClean="0">
                <a:solidFill>
                  <a:srgbClr val="00B050"/>
                </a:solidFill>
              </a:rPr>
              <a:t>7- </a:t>
            </a:r>
            <a:r>
              <a:rPr lang="ar-QA" b="1" dirty="0" smtClean="0">
                <a:solidFill>
                  <a:srgbClr val="00B050"/>
                </a:solidFill>
              </a:rPr>
              <a:t>المعادلة الكيميائية للتنفس الخلوي الهوائي</a:t>
            </a:r>
          </a:p>
          <a:p>
            <a:pPr algn="l" rtl="0">
              <a:buNone/>
            </a:pPr>
            <a:endParaRPr lang="en-US" b="1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r>
              <a:rPr lang="en-US" b="1" dirty="0" smtClean="0"/>
              <a:t>   C</a:t>
            </a:r>
            <a:r>
              <a:rPr lang="en-US" b="1" baseline="-25000" dirty="0" smtClean="0"/>
              <a:t>6</a:t>
            </a:r>
            <a:r>
              <a:rPr lang="en-US" b="1" dirty="0" smtClean="0"/>
              <a:t>H</a:t>
            </a:r>
            <a:r>
              <a:rPr lang="en-US" b="1" baseline="-25000" dirty="0" smtClean="0"/>
              <a:t>12</a:t>
            </a:r>
            <a:r>
              <a:rPr lang="en-US" b="1" dirty="0" smtClean="0"/>
              <a:t>O</a:t>
            </a:r>
            <a:r>
              <a:rPr lang="en-US" b="1" baseline="-25000" dirty="0" smtClean="0"/>
              <a:t>6</a:t>
            </a:r>
            <a:r>
              <a:rPr lang="en-US" b="1" dirty="0" smtClean="0"/>
              <a:t>     +  6O</a:t>
            </a:r>
            <a:r>
              <a:rPr lang="en-US" b="1" baseline="-25000" dirty="0" smtClean="0"/>
              <a:t>2</a:t>
            </a:r>
            <a:r>
              <a:rPr lang="en-US" b="1" dirty="0" smtClean="0"/>
              <a:t>    </a:t>
            </a:r>
            <a:r>
              <a:rPr lang="en-US" b="1" dirty="0" smtClean="0">
                <a:sym typeface="Wingdings" pitchFamily="2" charset="2"/>
              </a:rPr>
              <a:t>   6CO</a:t>
            </a:r>
            <a:r>
              <a:rPr lang="en-US" b="1" baseline="-25000" dirty="0" smtClean="0">
                <a:sym typeface="Wingdings" pitchFamily="2" charset="2"/>
              </a:rPr>
              <a:t>2</a:t>
            </a:r>
            <a:r>
              <a:rPr lang="en-US" b="1" dirty="0" smtClean="0">
                <a:sym typeface="Wingdings" pitchFamily="2" charset="2"/>
              </a:rPr>
              <a:t>     +     6H</a:t>
            </a:r>
            <a:r>
              <a:rPr lang="en-US" b="1" baseline="-25000" dirty="0" smtClean="0">
                <a:sym typeface="Wingdings" pitchFamily="2" charset="2"/>
              </a:rPr>
              <a:t>2</a:t>
            </a:r>
            <a:r>
              <a:rPr lang="en-US" b="1" dirty="0" smtClean="0">
                <a:sym typeface="Wingdings" pitchFamily="2" charset="2"/>
              </a:rPr>
              <a:t>O  + </a:t>
            </a:r>
            <a:r>
              <a:rPr lang="ar-QA" sz="2000" b="1" dirty="0" smtClean="0">
                <a:sym typeface="Wingdings" pitchFamily="2" charset="2"/>
              </a:rPr>
              <a:t>طاقة</a:t>
            </a:r>
            <a:r>
              <a:rPr lang="en-US" sz="2000" b="1" dirty="0" smtClean="0">
                <a:sym typeface="Wingdings" pitchFamily="2" charset="2"/>
              </a:rPr>
              <a:t> </a:t>
            </a:r>
          </a:p>
          <a:p>
            <a:pPr algn="r">
              <a:buNone/>
            </a:pPr>
            <a:r>
              <a:rPr lang="ar-QA" b="1" dirty="0" smtClean="0">
                <a:sym typeface="Wingdings" pitchFamily="2" charset="2"/>
              </a:rPr>
              <a:t> </a:t>
            </a:r>
            <a:endParaRPr lang="en-US" b="1" dirty="0" smtClean="0">
              <a:sym typeface="Wingdings" pitchFamily="2" charset="2"/>
            </a:endParaRPr>
          </a:p>
          <a:p>
            <a:pPr algn="r">
              <a:buNone/>
            </a:pPr>
            <a:r>
              <a:rPr lang="en-US" b="1" dirty="0" smtClean="0">
                <a:sym typeface="Wingdings" pitchFamily="2" charset="2"/>
              </a:rPr>
              <a:t>    </a:t>
            </a:r>
            <a:r>
              <a:rPr lang="ar-QA" b="1" dirty="0" smtClean="0">
                <a:sym typeface="Wingdings" pitchFamily="2" charset="2"/>
              </a:rPr>
              <a:t>طاقة</a:t>
            </a:r>
            <a:r>
              <a:rPr lang="en-US" dirty="0" smtClean="0"/>
              <a:t>   +   </a:t>
            </a:r>
            <a:r>
              <a:rPr lang="ar-QA" dirty="0" smtClean="0"/>
              <a:t>ماء   + ثاني أكسيد الكربون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ar-QA" dirty="0" smtClean="0"/>
              <a:t> أكسيجين +سكر</a:t>
            </a:r>
            <a:r>
              <a:rPr lang="en-US" dirty="0" smtClean="0"/>
              <a:t> </a:t>
            </a:r>
          </a:p>
          <a:p>
            <a:pPr algn="r">
              <a:buNone/>
            </a:pPr>
            <a:r>
              <a:rPr lang="en-US" dirty="0" smtClean="0"/>
              <a:t> </a:t>
            </a:r>
            <a:endParaRPr lang="ar-Q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412</Words>
  <Application>Microsoft Office PowerPoint</Application>
  <PresentationFormat>On-screen Show (4:3)</PresentationFormat>
  <Paragraphs>57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 الوحدة الثانية الدرس الأول</vt:lpstr>
      <vt:lpstr>Slide 2</vt:lpstr>
      <vt:lpstr>Slide 3</vt:lpstr>
      <vt:lpstr>Slide 4</vt:lpstr>
      <vt:lpstr>Slide 5</vt:lpstr>
      <vt:lpstr>Slide 6</vt:lpstr>
      <vt:lpstr>5- خطوات التنفس الخلوي</vt:lpstr>
      <vt:lpstr>6- تعريف التنفس الخلوي الهوائي</vt:lpstr>
      <vt:lpstr>Slide 9</vt:lpstr>
      <vt:lpstr> 7- تعريف معدل التنفس الخلوي </vt:lpstr>
      <vt:lpstr>8- العوامل المؤثرة في معدل التنفس الخلوي</vt:lpstr>
      <vt:lpstr>8- العوامل المؤثرة في معدل التنفس الخلوي</vt:lpstr>
      <vt:lpstr>8- العوامل المؤثرة في معدل التنفس الخلوي</vt:lpstr>
      <vt:lpstr>8- العوامل المؤثرة في معدل التنفس الخلوي</vt:lpstr>
      <vt:lpstr>9- قياس معدل التنفس</vt:lpstr>
      <vt:lpstr>10- كيف يعمل جهاز مقياس التنفس Respirometer ؟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الدرس الثاني</dc:title>
  <dc:creator>Windows User</dc:creator>
  <cp:lastModifiedBy>Windows User</cp:lastModifiedBy>
  <cp:revision>92</cp:revision>
  <dcterms:created xsi:type="dcterms:W3CDTF">2012-09-22T18:51:38Z</dcterms:created>
  <dcterms:modified xsi:type="dcterms:W3CDTF">2012-10-06T20:21:20Z</dcterms:modified>
</cp:coreProperties>
</file>